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58" r:id="rId6"/>
    <p:sldId id="259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7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6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1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1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2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0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2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5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FDA-B50C-47C4-998C-12BA9C6E0535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96F2-4D50-4784-9136-F8863B2C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3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22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36147" y="4345916"/>
            <a:ext cx="26397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ПРОВОДЯТ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66696" y="5000589"/>
            <a:ext cx="7778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/>
              <a:t>V</a:t>
            </a:r>
            <a:r>
              <a:rPr lang="en-US" sz="4800" dirty="0"/>
              <a:t> </a:t>
            </a:r>
            <a:r>
              <a:rPr lang="ru-RU" sz="4800" b="1" dirty="0"/>
              <a:t>Областной конкурс «Женский облик науки»</a:t>
            </a:r>
            <a:endParaRPr lang="ru-RU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80" y="0"/>
            <a:ext cx="1988414" cy="205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46" y="2889850"/>
            <a:ext cx="2093932" cy="14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05" y="1555668"/>
            <a:ext cx="14636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48" y="156112"/>
            <a:ext cx="2146377" cy="139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05" y="4243132"/>
            <a:ext cx="1676302" cy="91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80" y="2052699"/>
            <a:ext cx="1988414" cy="168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CFFB36-F464-43E2-96B0-366D2A8164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7169" y="5349332"/>
            <a:ext cx="4293409" cy="15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6533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C8DB2-0109-4B61-ABF8-037A163F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Конкурс проводится ежегодно в Свердловской области с 2017 года</a:t>
            </a:r>
            <a:b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14 номинациям</a:t>
            </a:r>
            <a:r>
              <a:rPr lang="ru-RU" sz="16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: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 descr="Изображение выглядит как текст, человек, диспле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0F6F129-CE7E-410D-99EB-4DB500CE4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4" r="1" b="1007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62E4AA-8408-4AB5-BEBB-CFCACD46D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2" y="418011"/>
            <a:ext cx="4436507" cy="5974271"/>
          </a:xfrm>
        </p:spPr>
        <p:txBody>
          <a:bodyPr anchor="ctr">
            <a:normAutofit lnSpcReduction="10000"/>
          </a:bodyPr>
          <a:lstStyle/>
          <a:p>
            <a:endParaRPr lang="ru-RU" sz="1600" dirty="0">
              <a:solidFill>
                <a:srgbClr val="FFFFFF"/>
              </a:solidFill>
            </a:endParaRPr>
          </a:p>
          <a:p>
            <a:r>
              <a:rPr lang="ru-RU" sz="2300" dirty="0">
                <a:solidFill>
                  <a:srgbClr val="FFFFFF"/>
                </a:solidFill>
              </a:rPr>
              <a:t>3 ГРАН-ПРИ (техническое, естественное, гуманитарное направления)</a:t>
            </a:r>
          </a:p>
          <a:p>
            <a:r>
              <a:rPr lang="ru-RU" sz="2300" dirty="0">
                <a:solidFill>
                  <a:srgbClr val="FFFFFF"/>
                </a:solidFill>
              </a:rPr>
              <a:t> «Лучшая наставница»</a:t>
            </a:r>
          </a:p>
          <a:p>
            <a:r>
              <a:rPr lang="ru-RU" sz="2300" dirty="0">
                <a:solidFill>
                  <a:srgbClr val="FFFFFF"/>
                </a:solidFill>
              </a:rPr>
              <a:t>«Бизнес-Леди в науке»</a:t>
            </a:r>
          </a:p>
          <a:p>
            <a:r>
              <a:rPr lang="ru-RU" sz="2300" dirty="0">
                <a:solidFill>
                  <a:srgbClr val="FFFFFF"/>
                </a:solidFill>
              </a:rPr>
              <a:t> «Я не волшебница, я только учусь…» </a:t>
            </a:r>
            <a:r>
              <a:rPr lang="ru-RU" sz="1900" dirty="0">
                <a:solidFill>
                  <a:srgbClr val="FFFFFF"/>
                </a:solidFill>
              </a:rPr>
              <a:t>(для учащихся школ и колледжей)</a:t>
            </a:r>
          </a:p>
          <a:p>
            <a:r>
              <a:rPr lang="ru-RU" sz="2300" dirty="0">
                <a:solidFill>
                  <a:srgbClr val="FFFFFF"/>
                </a:solidFill>
              </a:rPr>
              <a:t> «Мама в науке»</a:t>
            </a:r>
          </a:p>
          <a:p>
            <a:r>
              <a:rPr lang="ru-RU" sz="2300" dirty="0">
                <a:solidFill>
                  <a:srgbClr val="FFFFFF"/>
                </a:solidFill>
              </a:rPr>
              <a:t> «Научная юность» </a:t>
            </a:r>
            <a:r>
              <a:rPr lang="ru-RU" sz="1900" dirty="0">
                <a:solidFill>
                  <a:srgbClr val="FFFFFF"/>
                </a:solidFill>
              </a:rPr>
              <a:t>(для студенток магистратуры и бакалавриата ВУЗов)</a:t>
            </a:r>
          </a:p>
          <a:p>
            <a:r>
              <a:rPr lang="ru-RU" sz="2300" dirty="0">
                <a:solidFill>
                  <a:srgbClr val="FFFFFF"/>
                </a:solidFill>
              </a:rPr>
              <a:t> «Леди-новатор»</a:t>
            </a:r>
          </a:p>
          <a:p>
            <a:r>
              <a:rPr lang="ru-RU" sz="2300" dirty="0">
                <a:solidFill>
                  <a:srgbClr val="FFFFFF"/>
                </a:solidFill>
              </a:rPr>
              <a:t> «Общественное признание»</a:t>
            </a:r>
          </a:p>
          <a:p>
            <a:r>
              <a:rPr lang="ru-RU" sz="2300" dirty="0">
                <a:solidFill>
                  <a:srgbClr val="FFFFFF"/>
                </a:solidFill>
              </a:rPr>
              <a:t> «</a:t>
            </a:r>
            <a:r>
              <a:rPr lang="ru-RU" sz="2300" dirty="0" err="1">
                <a:solidFill>
                  <a:srgbClr val="FFFFFF"/>
                </a:solidFill>
              </a:rPr>
              <a:t>Woman</a:t>
            </a:r>
            <a:r>
              <a:rPr lang="ru-RU" sz="2300" dirty="0">
                <a:solidFill>
                  <a:srgbClr val="FFFFFF"/>
                </a:solidFill>
              </a:rPr>
              <a:t> </a:t>
            </a:r>
            <a:r>
              <a:rPr lang="ru-RU" sz="2300" dirty="0" err="1">
                <a:solidFill>
                  <a:srgbClr val="FFFFFF"/>
                </a:solidFill>
              </a:rPr>
              <a:t>International</a:t>
            </a:r>
            <a:r>
              <a:rPr lang="ru-RU" sz="2300" dirty="0">
                <a:solidFill>
                  <a:srgbClr val="FFFFFF"/>
                </a:solidFill>
              </a:rPr>
              <a:t> </a:t>
            </a:r>
            <a:r>
              <a:rPr lang="ru-RU" sz="2300" dirty="0" err="1">
                <a:solidFill>
                  <a:srgbClr val="FFFFFF"/>
                </a:solidFill>
              </a:rPr>
              <a:t>Science</a:t>
            </a:r>
            <a:r>
              <a:rPr lang="ru-RU" sz="2300" dirty="0">
                <a:solidFill>
                  <a:srgbClr val="FFFFFF"/>
                </a:solidFill>
              </a:rPr>
              <a:t>» </a:t>
            </a:r>
            <a:r>
              <a:rPr lang="ru-RU" sz="1900" dirty="0">
                <a:solidFill>
                  <a:srgbClr val="FFFFFF"/>
                </a:solidFill>
              </a:rPr>
              <a:t>(для иностранных студенток ВУЗов)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5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C8DB2-0109-4B61-ABF8-037A163F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ЦЕЛЬ КОНКУРСА </a:t>
            </a:r>
          </a:p>
        </p:txBody>
      </p:sp>
      <p:pic>
        <p:nvPicPr>
          <p:cNvPr id="1026" name="Picture 2" descr="https://rosmu.ru/activity/reports/attach/483/dsc_8661_s.jpg">
            <a:extLst>
              <a:ext uri="{FF2B5EF4-FFF2-40B4-BE49-F238E27FC236}">
                <a16:creationId xmlns:a16="http://schemas.microsoft.com/office/drawing/2014/main" id="{207EE48F-3C42-4FF3-9CA4-F27E6D7A3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8" r="2" b="2"/>
          <a:stretch/>
        </p:blipFill>
        <p:spPr bwMode="auto">
          <a:xfrm>
            <a:off x="20" y="10"/>
            <a:ext cx="4475130" cy="22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95E6BB-B928-4733-A3A9-EAACDDFE1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1" r="-1" b="-1"/>
          <a:stretch/>
        </p:blipFill>
        <p:spPr>
          <a:xfrm>
            <a:off x="20" y="4634159"/>
            <a:ext cx="4475130" cy="2223841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15D3AC77-EB3F-43B9-AD2D-6B8DE9D4E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ru-RU" sz="3200" dirty="0"/>
              <a:t>раскрытие роли женщин в уральской науке,</a:t>
            </a:r>
          </a:p>
          <a:p>
            <a:r>
              <a:rPr lang="ru-RU" sz="3200" dirty="0"/>
              <a:t> популяризация их вклада в развитие научной мысли,</a:t>
            </a:r>
          </a:p>
          <a:p>
            <a:r>
              <a:rPr lang="ru-RU" sz="3200" dirty="0"/>
              <a:t>привлечение внимания общественности к личным и профессиональным достижениям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9F50B6-A19D-4513-8DCD-EC71839EBE1F}"/>
              </a:ext>
            </a:extLst>
          </p:cNvPr>
          <p:cNvSpPr/>
          <p:nvPr/>
        </p:nvSpPr>
        <p:spPr>
          <a:xfrm>
            <a:off x="75682" y="2567580"/>
            <a:ext cx="43238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ФОРМАТ -  участницами конкурса могут стать девушки до 35 лет, учащиеся школ, колледжей и ВУЗов и работающие в образовательных учреждениях, научных институтах и вузах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4203945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C8DB2-0109-4B61-ABF8-037A163F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"/>
            <a:ext cx="6877050" cy="1047750"/>
          </a:xfrm>
        </p:spPr>
        <p:txBody>
          <a:bodyPr>
            <a:normAutofit/>
          </a:bodyPr>
          <a:lstStyle/>
          <a:p>
            <a:r>
              <a:rPr lang="ru-RU" sz="3600" b="1" dirty="0"/>
              <a:t>КОЛИЧЕСТВЕННЫЕ ПОКАЗАТЕЛИ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5D3AC77-EB3F-43B9-AD2D-6B8DE9D4E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7751"/>
            <a:ext cx="7689829" cy="3181684"/>
          </a:xfrm>
        </p:spPr>
        <p:txBody>
          <a:bodyPr anchor="t">
            <a:noAutofit/>
          </a:bodyPr>
          <a:lstStyle/>
          <a:p>
            <a:r>
              <a:rPr lang="ru-RU" dirty="0"/>
              <a:t>в 2017 году было подано 136 заявок, в 2018 году – 215, в 2019 году – 256, в 2020 году – 295  из 18 городов Свердловской области</a:t>
            </a:r>
          </a:p>
          <a:p>
            <a:r>
              <a:rPr lang="ru-RU" dirty="0"/>
              <a:t>формирование партнерства среди женщин, занимающихся наукой, </a:t>
            </a:r>
          </a:p>
          <a:p>
            <a:r>
              <a:rPr lang="ru-RU" dirty="0"/>
              <a:t>привлечение более 50 экспертов – кураторов научных разработок,</a:t>
            </a:r>
          </a:p>
          <a:p>
            <a:r>
              <a:rPr lang="ru-RU" dirty="0"/>
              <a:t>создание базы более 350 научных проектов и разработок,</a:t>
            </a:r>
          </a:p>
          <a:p>
            <a:r>
              <a:rPr lang="ru-RU" dirty="0"/>
              <a:t>привлечение в 2017 году – 700 зрителей (на площадке </a:t>
            </a:r>
            <a:r>
              <a:rPr lang="ru-RU" dirty="0" err="1"/>
              <a:t>УрФУ</a:t>
            </a:r>
            <a:r>
              <a:rPr lang="ru-RU" dirty="0"/>
              <a:t>),  в 2018 году  - 750, в 2019 году – 800, в 2020 году из-за ограничений, вызванных пандемией COVID-2019 – 450 чел.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CC4F71-E6FF-4E36-AB08-BFC2364F8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" r="11190" b="3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2FC00-9AD8-46D2-9B01-EB0EA9EC5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9" r="8801" b="-5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2721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96" y="0"/>
            <a:ext cx="10297298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5519" y="475488"/>
            <a:ext cx="38693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ДЕВУШКА 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СТАРШЕ 35 ЛЕТ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ХОЧЕШЬ ПРИВНЕСТИ ВКЛАД В НАУКУ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557" y="3984492"/>
            <a:ext cx="4023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 себя в одной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14 номинаций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5696" y="208111"/>
            <a:ext cx="7083552" cy="67719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техническое направление</a:t>
            </a: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естественное направление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гуманитарное направление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«Лучшая наставница»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«Бизнес-Леди в науке»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не волшебница, я только учусь…»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«Мама в науке»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«Научная юность»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«Леди-новатор»</a:t>
            </a: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70" y="24702"/>
            <a:ext cx="12192000" cy="6868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9259" y="24702"/>
            <a:ext cx="7132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 марта скачай анкету с сайта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http://womanscience.ru 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1706487"/>
            <a:ext cx="6836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ЗАПОЛНИ И ОТПРАВЬ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womanscience@yandex.ru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anose="020207020405060204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7614" y="2964626"/>
            <a:ext cx="1099438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dirty="0">
                <a:solidFill>
                  <a:srgbClr val="EFBFDC"/>
                </a:solidFill>
                <a:latin typeface="Arno Pro Smbd Caption" panose="02020702040506020403" pitchFamily="18" charset="0"/>
              </a:rPr>
              <a:t>!</a:t>
            </a:r>
            <a:r>
              <a:rPr lang="ru-RU" sz="4400" dirty="0"/>
              <a:t>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 участие в Торжественной церемонии  награждения в формате Оскар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C7A71D-332C-4683-A0BF-5B0BB39A2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874" y="1706487"/>
            <a:ext cx="1853345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166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256" y="491260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15.00-16.00  Фотосессия, мастер-классы, фуршет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5" r="6176" b="-3"/>
          <a:stretch/>
        </p:blipFill>
        <p:spPr bwMode="auto">
          <a:xfrm>
            <a:off x="327549" y="2454903"/>
            <a:ext cx="34428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668"/>
          <a:stretch/>
        </p:blipFill>
        <p:spPr bwMode="auto">
          <a:xfrm>
            <a:off x="3942260" y="2454902"/>
            <a:ext cx="3442803" cy="19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" r="-3" b="12132"/>
          <a:stretch/>
        </p:blipFill>
        <p:spPr bwMode="auto">
          <a:xfrm>
            <a:off x="3941061" y="4572285"/>
            <a:ext cx="3447288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7973" y="763523"/>
            <a:ext cx="3511296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Стильная фотозона для фотосессий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Зона с уроками моды от лучших стилистов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Мастер-класс по прическам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Зона научных развлечений с призами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Уроки красоты от ведущих визажистов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Консультация астролога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Говорящие метафорические карты от психолога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Фуршет с шампанским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4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672" y="723578"/>
            <a:ext cx="3387106" cy="164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16.00-17.30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858" y="2548467"/>
            <a:ext cx="3717919" cy="362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Шоу-программа</a:t>
            </a: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Награждение</a:t>
            </a:r>
            <a:r>
              <a:rPr lang="en-US" sz="2400" b="1" dirty="0"/>
              <a:t> </a:t>
            </a:r>
            <a:r>
              <a:rPr lang="en-US" sz="2400" b="1" dirty="0" err="1"/>
              <a:t>победительниц</a:t>
            </a:r>
            <a:r>
              <a:rPr lang="en-US" sz="2400" b="1" dirty="0"/>
              <a:t> </a:t>
            </a:r>
            <a:r>
              <a:rPr lang="en-US" sz="2400" b="1" dirty="0" err="1"/>
              <a:t>Конкурса</a:t>
            </a:r>
            <a:r>
              <a:rPr lang="ru-RU" sz="2400" b="1" dirty="0"/>
              <a:t> в формате церемонии «Оскар» </a:t>
            </a:r>
            <a:r>
              <a:rPr lang="en-US" sz="2400" b="1" dirty="0"/>
              <a:t> </a:t>
            </a:r>
            <a:r>
              <a:rPr lang="en-US" sz="2400" b="1" dirty="0" err="1"/>
              <a:t>известными</a:t>
            </a:r>
            <a:r>
              <a:rPr lang="en-US" sz="2400" b="1" dirty="0"/>
              <a:t> </a:t>
            </a:r>
            <a:r>
              <a:rPr lang="en-US" sz="2400" b="1" dirty="0" err="1"/>
              <a:t>учеными</a:t>
            </a:r>
            <a:r>
              <a:rPr lang="en-US" sz="2400" b="1" dirty="0"/>
              <a:t>, </a:t>
            </a:r>
            <a:r>
              <a:rPr lang="en-US" sz="2400" b="1" dirty="0" err="1"/>
              <a:t>бизнесами</a:t>
            </a:r>
            <a:r>
              <a:rPr lang="en-US" sz="2400" b="1" dirty="0"/>
              <a:t> и </a:t>
            </a:r>
            <a:r>
              <a:rPr lang="en-US" sz="2400" b="1" dirty="0" err="1"/>
              <a:t>политиками</a:t>
            </a:r>
            <a:r>
              <a:rPr lang="en-US" sz="2400" b="1" dirty="0"/>
              <a:t> </a:t>
            </a:r>
            <a:r>
              <a:rPr lang="en-US" sz="2400" b="1" dirty="0" err="1"/>
              <a:t>Свердловской</a:t>
            </a:r>
            <a:r>
              <a:rPr lang="en-US" sz="2400" b="1" dirty="0"/>
              <a:t> </a:t>
            </a:r>
            <a:r>
              <a:rPr lang="en-US" sz="2400" b="1" dirty="0" err="1"/>
              <a:t>области</a:t>
            </a:r>
            <a:r>
              <a:rPr lang="en-US" sz="2400" b="1" dirty="0"/>
              <a:t> </a:t>
            </a:r>
            <a:r>
              <a:rPr lang="en-US" sz="2400" b="1" dirty="0" err="1"/>
              <a:t>по</a:t>
            </a:r>
            <a:r>
              <a:rPr lang="en-US" sz="2400" b="1" dirty="0"/>
              <a:t> </a:t>
            </a:r>
            <a:r>
              <a:rPr lang="en-US" sz="2400" b="1" dirty="0" err="1"/>
              <a:t>номинациям</a:t>
            </a:r>
            <a:endParaRPr lang="en-US" sz="2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463" y="1041033"/>
            <a:ext cx="3775899" cy="22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9639" y="1080145"/>
            <a:ext cx="2438503" cy="15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941" y="4628587"/>
            <a:ext cx="3775899" cy="11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9639" y="4301626"/>
            <a:ext cx="2438503" cy="145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135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52" y="3015296"/>
            <a:ext cx="10521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ПАРТНЕРЫ  </a:t>
            </a:r>
            <a:r>
              <a:rPr lang="en-US" sz="2800" b="1" dirty="0">
                <a:solidFill>
                  <a:srgbClr val="0070C0"/>
                </a:solidFill>
              </a:rPr>
              <a:t>V</a:t>
            </a:r>
            <a:r>
              <a:rPr lang="ru-RU" sz="2800" b="1" dirty="0">
                <a:solidFill>
                  <a:srgbClr val="0070C0"/>
                </a:solidFill>
              </a:rPr>
              <a:t> ОБЛАСТНОГО КОНКУРСА «ЖЕНСКИЙ ОБЛИК НАУКИ»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1" y="3942608"/>
            <a:ext cx="2110439" cy="82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1" y="5226266"/>
            <a:ext cx="2516451" cy="105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039" y="1668507"/>
            <a:ext cx="2011174" cy="12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70" y="366695"/>
            <a:ext cx="1563656" cy="151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58" y="5091960"/>
            <a:ext cx="3429682" cy="17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0" y="794867"/>
            <a:ext cx="1524000" cy="150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28" y="3763264"/>
            <a:ext cx="1580247" cy="12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71" y="396127"/>
            <a:ext cx="1440013" cy="150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51" y="3707748"/>
            <a:ext cx="1522909" cy="129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78" y="5226266"/>
            <a:ext cx="2287048" cy="103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5253223"/>
            <a:ext cx="25146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90" y="3763264"/>
            <a:ext cx="2116984" cy="106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039" y="3632643"/>
            <a:ext cx="2026846" cy="14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23" y="210787"/>
            <a:ext cx="2814150" cy="130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30" y="2086065"/>
            <a:ext cx="3077279" cy="8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59" y="1941094"/>
            <a:ext cx="2460559" cy="80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164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402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Arno Pro Smbd Caption</vt:lpstr>
      <vt:lpstr>Calibri</vt:lpstr>
      <vt:lpstr>Calibri Light</vt:lpstr>
      <vt:lpstr>Times New Roman</vt:lpstr>
      <vt:lpstr>Тема Office</vt:lpstr>
      <vt:lpstr>Презентация PowerPoint</vt:lpstr>
      <vt:lpstr>Конкурс проводится ежегодно в Свердловской области с 2017 года по 14 номинациям:</vt:lpstr>
      <vt:lpstr>ЦЕЛЬ КОНКУРСА </vt:lpstr>
      <vt:lpstr>КОЛИЧЕСТВЕННЫЕ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Ergunova</dc:creator>
  <cp:lastModifiedBy>Anna Ergunova</cp:lastModifiedBy>
  <cp:revision>3</cp:revision>
  <dcterms:created xsi:type="dcterms:W3CDTF">2021-01-24T08:23:37Z</dcterms:created>
  <dcterms:modified xsi:type="dcterms:W3CDTF">2021-01-24T09:24:17Z</dcterms:modified>
</cp:coreProperties>
</file>